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9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75189" autoAdjust="0"/>
  </p:normalViewPr>
  <p:slideViewPr>
    <p:cSldViewPr snapToGrid="0">
      <p:cViewPr varScale="1">
        <p:scale>
          <a:sx n="112" d="100"/>
          <a:sy n="112" d="100"/>
        </p:scale>
        <p:origin x="1640"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jfif>
</file>

<file path=ppt/media/image11.png>
</file>

<file path=ppt/media/image12.png>
</file>

<file path=ppt/media/image13.jfif>
</file>

<file path=ppt/media/image14.png>
</file>

<file path=ppt/media/image15.PNG>
</file>

<file path=ppt/media/image16.PNG>
</file>

<file path=ppt/media/image17.jpeg>
</file>

<file path=ppt/media/image18.jfif>
</file>

<file path=ppt/media/image19.png>
</file>

<file path=ppt/media/image2.png>
</file>

<file path=ppt/media/image20.jpg>
</file>

<file path=ppt/media/image3.png>
</file>

<file path=ppt/media/image4.png>
</file>

<file path=ppt/media/image5.jfif>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britannica.com/topic/regression-statistic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6770cb148e79ea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6770cb148e79ea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Schaefer</a:t>
            </a:r>
          </a:p>
          <a:p>
            <a:pPr marL="0" lvl="0" indent="0" algn="l" rtl="0">
              <a:spcBef>
                <a:spcPts val="0"/>
              </a:spcBef>
              <a:spcAft>
                <a:spcPts val="0"/>
              </a:spcAft>
              <a:buNone/>
            </a:pPr>
            <a:endParaRPr lang="en-US" b="1" dirty="0"/>
          </a:p>
          <a:p>
            <a:pPr marL="0" lvl="0" indent="0" algn="l" rtl="0">
              <a:spcBef>
                <a:spcPts val="0"/>
              </a:spcBef>
              <a:spcAft>
                <a:spcPts val="0"/>
              </a:spcAft>
              <a:buNone/>
            </a:pPr>
            <a:r>
              <a:rPr lang="en-US" b="0" dirty="0"/>
              <a:t>Wanted to do a less “serious topic”</a:t>
            </a:r>
          </a:p>
          <a:p>
            <a:pPr marL="0" lvl="0" indent="0" algn="l" rtl="0">
              <a:spcBef>
                <a:spcPts val="0"/>
              </a:spcBef>
              <a:spcAft>
                <a:spcPts val="0"/>
              </a:spcAft>
              <a:buNone/>
            </a:pPr>
            <a:r>
              <a:rPr lang="en-US" b="0" dirty="0"/>
              <a:t>Mike and I thought sports would be an interesting application. Golf or baseball just given the depth of stats.</a:t>
            </a:r>
          </a:p>
          <a:p>
            <a:pPr marL="0" lvl="0" indent="0" algn="l" rtl="0">
              <a:spcBef>
                <a:spcPts val="0"/>
              </a:spcBef>
              <a:spcAft>
                <a:spcPts val="0"/>
              </a:spcAft>
              <a:buNone/>
            </a:pPr>
            <a:r>
              <a:rPr lang="en-US" b="0" dirty="0"/>
              <a:t>Scouting seemed like the best application</a:t>
            </a:r>
            <a:endParaRPr b="0"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06f177ab63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06f177ab63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Junaid</a:t>
            </a:r>
          </a:p>
          <a:p>
            <a:pPr marL="0" lvl="0" indent="0" algn="l" rtl="0">
              <a:spcBef>
                <a:spcPts val="0"/>
              </a:spcBef>
              <a:spcAft>
                <a:spcPts val="0"/>
              </a:spcAft>
              <a:buNone/>
            </a:pPr>
            <a:endParaRPr lang="en" b="1" dirty="0"/>
          </a:p>
          <a:p>
            <a:pPr marL="0" lvl="0" indent="0" algn="l" rtl="0">
              <a:spcBef>
                <a:spcPts val="0"/>
              </a:spcBef>
              <a:spcAft>
                <a:spcPts val="0"/>
              </a:spcAft>
              <a:buNone/>
            </a:pPr>
            <a:r>
              <a:rPr lang="en" b="0" dirty="0"/>
              <a:t>Before we discuss the specifics of our process, an overview of the tools we used …</a:t>
            </a:r>
            <a:endParaRPr b="0"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36770cb148e79ea9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36770cb148e79ea9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Greg</a:t>
            </a:r>
          </a:p>
          <a:p>
            <a:pPr marL="0" lvl="0" indent="0" algn="l" rtl="0">
              <a:spcBef>
                <a:spcPts val="0"/>
              </a:spcBef>
              <a:spcAft>
                <a:spcPts val="0"/>
              </a:spcAft>
              <a:buNone/>
            </a:pPr>
            <a:endParaRPr lang="en" b="0" dirty="0"/>
          </a:p>
          <a:p>
            <a:pPr marL="0" lvl="0" indent="0" algn="l" rtl="0">
              <a:spcBef>
                <a:spcPts val="0"/>
              </a:spcBef>
              <a:spcAft>
                <a:spcPts val="0"/>
              </a:spcAft>
              <a:buNone/>
            </a:pPr>
            <a:r>
              <a:rPr lang="en" b="0" dirty="0"/>
              <a:t>Discuss searching for data sources and how it was mostly pro data</a:t>
            </a:r>
          </a:p>
          <a:p>
            <a:pPr marL="0" lvl="0" indent="0" algn="l" rtl="0">
              <a:spcBef>
                <a:spcPts val="0"/>
              </a:spcBef>
              <a:spcAft>
                <a:spcPts val="0"/>
              </a:spcAft>
              <a:buNone/>
            </a:pPr>
            <a:r>
              <a:rPr lang="en" b="0" dirty="0"/>
              <a:t>Found the baseball savant website that allowed us to have all of the data in csv files and it was mostly the exercise of selecting features that made sense</a:t>
            </a:r>
          </a:p>
          <a:p>
            <a:pPr marL="0" lvl="0" indent="0" algn="l" rtl="0">
              <a:spcBef>
                <a:spcPts val="0"/>
              </a:spcBef>
              <a:spcAft>
                <a:spcPts val="0"/>
              </a:spcAft>
              <a:buNone/>
            </a:pPr>
            <a:r>
              <a:rPr lang="en-US" b="0" dirty="0"/>
              <a:t>M</a:t>
            </a:r>
            <a:r>
              <a:rPr lang="en" b="0" dirty="0"/>
              <a:t>anipulated in pandas by dropping any nulls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36770cb148e79ea9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770cb148e79ea9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Greg</a:t>
            </a:r>
          </a:p>
          <a:p>
            <a:pPr marL="0" lvl="0" indent="0" algn="l" rtl="0">
              <a:spcBef>
                <a:spcPts val="0"/>
              </a:spcBef>
              <a:spcAft>
                <a:spcPts val="0"/>
              </a:spcAft>
              <a:buNone/>
            </a:pPr>
            <a:endParaRPr lang="en" b="1" dirty="0"/>
          </a:p>
          <a:p>
            <a:pPr marL="0" lvl="0" indent="0" algn="l" rtl="0">
              <a:spcBef>
                <a:spcPts val="0"/>
              </a:spcBef>
              <a:spcAft>
                <a:spcPts val="0"/>
              </a:spcAft>
              <a:buNone/>
            </a:pPr>
            <a:r>
              <a:rPr lang="en-US" b="0" dirty="0"/>
              <a:t>T</a:t>
            </a:r>
            <a:r>
              <a:rPr lang="en" b="0" dirty="0"/>
              <a:t>alk about how we wanted to predict prospects the same way we did pros (and eventually did), but realized that we wouldn’t be able to use the same features. Then you and Shaun found the cosine similarities and &gt;&gt;&gt;</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1200"/>
              </a:spcBef>
              <a:spcAft>
                <a:spcPts val="1200"/>
              </a:spcAft>
              <a:buNone/>
            </a:pPr>
            <a:r>
              <a:rPr lang="en-US" dirty="0"/>
              <a:t>In order to match collegiate pitchers to the major league pitcher they most closely resemble in performance, we used  a cosine similarity for vector space model. The </a:t>
            </a:r>
            <a:r>
              <a:rPr lang="en-US" dirty="0" err="1"/>
              <a:t>sklearn.metrics.pairwise</a:t>
            </a:r>
            <a:r>
              <a:rPr lang="en-US" dirty="0"/>
              <a:t> </a:t>
            </a:r>
            <a:r>
              <a:rPr lang="en-US" dirty="0" err="1"/>
              <a:t>cosine_similarities</a:t>
            </a:r>
            <a:r>
              <a:rPr lang="en-US" dirty="0"/>
              <a:t> model allows us to compare pairwise distance/similarity as a normalized dot product of X and Y values of the two input 2D arrays, sample and comparisons.  The result of the comparison is an array with weighted values describing how similar the input vectors are to each of the vectors in the sample.</a:t>
            </a:r>
          </a:p>
          <a:p>
            <a:pPr marL="0" lvl="0" indent="0" algn="l" rtl="0">
              <a:spcBef>
                <a:spcPts val="0"/>
              </a:spcBef>
              <a:spcAft>
                <a:spcPts val="0"/>
              </a:spcAft>
              <a:buNone/>
            </a:pPr>
            <a:endParaRPr b="1"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106f177ab6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106f177ab6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Schaefer</a:t>
            </a:r>
            <a:endParaRPr b="1"/>
          </a:p>
          <a:p>
            <a:pPr marL="457200" lvl="0" indent="-298450" algn="l" rtl="0">
              <a:spcBef>
                <a:spcPts val="0"/>
              </a:spcBef>
              <a:spcAft>
                <a:spcPts val="0"/>
              </a:spcAft>
              <a:buSzPts val="1100"/>
              <a:buChar char="-"/>
            </a:pPr>
            <a:r>
              <a:rPr lang="en"/>
              <a:t>More trouble than I expected this to be. We started with a regular linear regression and that failed pretty quickly. We discussed with Shaun and he thought a neural network would be our best bet</a:t>
            </a:r>
            <a:endParaRPr/>
          </a:p>
          <a:p>
            <a:pPr marL="457200" lvl="0" indent="-298450" algn="l" rtl="0">
              <a:spcBef>
                <a:spcPts val="0"/>
              </a:spcBef>
              <a:spcAft>
                <a:spcPts val="0"/>
              </a:spcAft>
              <a:buSzPts val="1100"/>
              <a:buChar char="-"/>
            </a:pPr>
            <a:r>
              <a:rPr lang="en"/>
              <a:t>From class and observing my own trial and error - my levers to fit my model and reduce error were epochs, units, # layers, and dropout rate (more on that later) </a:t>
            </a:r>
            <a:endParaRPr/>
          </a:p>
          <a:p>
            <a:pPr marL="457200" lvl="0" indent="-298450" algn="l" rtl="0">
              <a:spcBef>
                <a:spcPts val="0"/>
              </a:spcBef>
              <a:spcAft>
                <a:spcPts val="0"/>
              </a:spcAft>
              <a:buSzPts val="1100"/>
              <a:buChar char="-"/>
            </a:pPr>
            <a:r>
              <a:rPr lang="en"/>
              <a:t>Validation split - was having difficulty trying to pin down my most sensitive lever / how I could have structure. Kristen recommended a validation split</a:t>
            </a:r>
            <a:endParaRPr/>
          </a:p>
          <a:p>
            <a:pPr marL="914400" lvl="1" indent="-298450" algn="l" rtl="0">
              <a:spcBef>
                <a:spcPts val="0"/>
              </a:spcBef>
              <a:spcAft>
                <a:spcPts val="0"/>
              </a:spcAft>
              <a:buSzPts val="1100"/>
              <a:buChar char="-"/>
            </a:pPr>
            <a:r>
              <a:rPr lang="en"/>
              <a:t>Validation split = let keras do your train test split effectively. You set a rate and keras sets that aside as its own testing split WHILE fitting the model. Allowing me to see where the “break point” of learning is.</a:t>
            </a:r>
            <a:endParaRPr/>
          </a:p>
          <a:p>
            <a:pPr marL="457200" lvl="0" indent="-298450" algn="l" rtl="0">
              <a:spcBef>
                <a:spcPts val="0"/>
              </a:spcBef>
              <a:spcAft>
                <a:spcPts val="0"/>
              </a:spcAft>
              <a:buSzPts val="1100"/>
              <a:buChar char="-"/>
            </a:pPr>
            <a:r>
              <a:rPr lang="en"/>
              <a:t>Collinearity - I had my validation split and I was really trying to “break it.” Like I set it to 3000 epochs just so it would be clear where the model “stopped learning.” My fitting results were a mixed bag and Shaun and I realized that I had a fundamental problem in my selected features.</a:t>
            </a:r>
            <a:endParaRPr/>
          </a:p>
          <a:p>
            <a:pPr marL="914400" lvl="1" indent="-298450" algn="l" rtl="0">
              <a:spcBef>
                <a:spcPts val="0"/>
              </a:spcBef>
              <a:spcAft>
                <a:spcPts val="0"/>
              </a:spcAft>
              <a:buSzPts val="1100"/>
              <a:buChar char="-"/>
            </a:pPr>
            <a:r>
              <a:rPr lang="en"/>
              <a:t>Collinearity - c</a:t>
            </a:r>
            <a:r>
              <a:rPr lang="en">
                <a:solidFill>
                  <a:srgbClr val="1A1A1A"/>
                </a:solidFill>
                <a:highlight>
                  <a:srgbClr val="FFFFFF"/>
                </a:highlight>
              </a:rPr>
              <a:t>orrelation between predictor variables (or independent variables), such that they express a linear relationship in a </a:t>
            </a:r>
            <a:r>
              <a:rPr lang="en">
                <a:solidFill>
                  <a:srgbClr val="14599D"/>
                </a:solidFill>
                <a:highlight>
                  <a:srgbClr val="FFFFFF"/>
                </a:highlight>
                <a:uFill>
                  <a:noFill/>
                </a:uFill>
                <a:hlinkClick r:id="rId3">
                  <a:extLst>
                    <a:ext uri="{A12FA001-AC4F-418D-AE19-62706E023703}">
                      <ahyp:hlinkClr xmlns:ahyp="http://schemas.microsoft.com/office/drawing/2018/hyperlinkcolor" val="tx"/>
                    </a:ext>
                  </a:extLst>
                </a:hlinkClick>
              </a:rPr>
              <a:t>regression</a:t>
            </a:r>
            <a:r>
              <a:rPr lang="en">
                <a:solidFill>
                  <a:srgbClr val="1A1A1A"/>
                </a:solidFill>
                <a:highlight>
                  <a:srgbClr val="FFFFFF"/>
                </a:highlight>
              </a:rPr>
              <a:t> model. When predictor variables in the same regression model are correlated, they cannot independently predict the value of the dependent variable.</a:t>
            </a:r>
            <a:endParaRPr>
              <a:solidFill>
                <a:srgbClr val="1A1A1A"/>
              </a:solidFill>
              <a:highlight>
                <a:srgbClr val="FFFFFF"/>
              </a:highlight>
            </a:endParaRPr>
          </a:p>
          <a:p>
            <a:pPr marL="914400" lvl="1" indent="-298450" algn="l" rtl="0">
              <a:spcBef>
                <a:spcPts val="0"/>
              </a:spcBef>
              <a:spcAft>
                <a:spcPts val="0"/>
              </a:spcAft>
              <a:buClr>
                <a:srgbClr val="1A1A1A"/>
              </a:buClr>
              <a:buSzPts val="1100"/>
              <a:buChar char="-"/>
            </a:pPr>
            <a:r>
              <a:rPr lang="en">
                <a:solidFill>
                  <a:srgbClr val="1A1A1A"/>
                </a:solidFill>
                <a:highlight>
                  <a:srgbClr val="FFFFFF"/>
                </a:highlight>
              </a:rPr>
              <a:t>E.g. time data like innings pitched would naturally lead to more outs, or cases where the predicted feature may be part of another stat like predicting ERA where innings pitched is in the denominator of the function</a:t>
            </a:r>
            <a:endParaRPr>
              <a:solidFill>
                <a:srgbClr val="1A1A1A"/>
              </a:solidFill>
              <a:highlight>
                <a:srgbClr val="FFFFFF"/>
              </a:highlight>
            </a:endParaRPr>
          </a:p>
          <a:p>
            <a:pPr marL="457200" lvl="0" indent="-298450" algn="l" rtl="0">
              <a:spcBef>
                <a:spcPts val="0"/>
              </a:spcBef>
              <a:spcAft>
                <a:spcPts val="0"/>
              </a:spcAft>
              <a:buClr>
                <a:srgbClr val="1A1A1A"/>
              </a:buClr>
              <a:buSzPts val="1100"/>
              <a:buChar char="-"/>
            </a:pPr>
            <a:r>
              <a:rPr lang="en">
                <a:solidFill>
                  <a:srgbClr val="1A1A1A"/>
                </a:solidFill>
                <a:highlight>
                  <a:srgbClr val="FFFFFF"/>
                </a:highlight>
              </a:rPr>
              <a:t>Dropout Layer - another lever that I could use to reduce error</a:t>
            </a:r>
            <a:endParaRPr>
              <a:solidFill>
                <a:srgbClr val="1A1A1A"/>
              </a:solidFill>
              <a:highlight>
                <a:srgbClr val="FFFFFF"/>
              </a:highlight>
            </a:endParaRPr>
          </a:p>
          <a:p>
            <a:pPr marL="914400" lvl="1" indent="-298450" algn="l" rtl="0">
              <a:spcBef>
                <a:spcPts val="0"/>
              </a:spcBef>
              <a:spcAft>
                <a:spcPts val="0"/>
              </a:spcAft>
              <a:buClr>
                <a:srgbClr val="1A1A1A"/>
              </a:buClr>
              <a:buSzPts val="1100"/>
              <a:buChar char="-"/>
            </a:pPr>
            <a:r>
              <a:rPr lang="en">
                <a:solidFill>
                  <a:srgbClr val="292929"/>
                </a:solidFill>
                <a:highlight>
                  <a:srgbClr val="FFFFFF"/>
                </a:highlight>
              </a:rPr>
              <a:t>Simply put, dropout refers to ignoring units (i.e. neurons) during the training phase of certain set of neurons which is chosen at random. By “ignoring”, I mean these units are not considered during a particular forward or backward pass.</a:t>
            </a:r>
            <a:endParaRPr>
              <a:solidFill>
                <a:srgbClr val="292929"/>
              </a:solidFill>
              <a:highlight>
                <a:srgbClr val="FFFFFF"/>
              </a:highlight>
            </a:endParaRPr>
          </a:p>
          <a:p>
            <a:pPr marL="457200" lvl="0" indent="-298450" algn="l" rtl="0">
              <a:spcBef>
                <a:spcPts val="0"/>
              </a:spcBef>
              <a:spcAft>
                <a:spcPts val="0"/>
              </a:spcAft>
              <a:buClr>
                <a:srgbClr val="292929"/>
              </a:buClr>
              <a:buSzPts val="1100"/>
              <a:buChar char="-"/>
            </a:pPr>
            <a:r>
              <a:rPr lang="en">
                <a:solidFill>
                  <a:srgbClr val="292929"/>
                </a:solidFill>
                <a:highlight>
                  <a:srgbClr val="FFFFFF"/>
                </a:highlight>
              </a:rPr>
              <a:t>Why did you need a drop out</a:t>
            </a:r>
            <a:endParaRPr>
              <a:solidFill>
                <a:srgbClr val="292929"/>
              </a:solidFill>
              <a:highlight>
                <a:srgbClr val="FFFFFF"/>
              </a:highlight>
            </a:endParaRPr>
          </a:p>
          <a:p>
            <a:pPr marL="914400" lvl="1" indent="-298450" algn="l" rtl="0">
              <a:spcBef>
                <a:spcPts val="0"/>
              </a:spcBef>
              <a:spcAft>
                <a:spcPts val="0"/>
              </a:spcAft>
              <a:buClr>
                <a:srgbClr val="292929"/>
              </a:buClr>
              <a:buSzPts val="1100"/>
              <a:buChar char="-"/>
            </a:pPr>
            <a:r>
              <a:rPr lang="en">
                <a:solidFill>
                  <a:srgbClr val="292929"/>
                </a:solidFill>
                <a:highlight>
                  <a:srgbClr val="FFFFFF"/>
                </a:highlight>
              </a:rPr>
              <a:t>A fully connected layer occupies most of the parameters, and hence, neurons develop co-dependency amongst each other during training which curbs the individual power of each neuron leading to over-fitting of training data.</a:t>
            </a:r>
            <a:endParaRPr>
              <a:solidFill>
                <a:srgbClr val="292929"/>
              </a:solidFill>
              <a:highlight>
                <a:srgbClr val="FFFFFF"/>
              </a:highlight>
            </a:endParaRPr>
          </a:p>
          <a:p>
            <a:pPr marL="457200" lvl="0" indent="-298450" algn="l" rtl="0">
              <a:spcBef>
                <a:spcPts val="0"/>
              </a:spcBef>
              <a:spcAft>
                <a:spcPts val="0"/>
              </a:spcAft>
              <a:buClr>
                <a:srgbClr val="292929"/>
              </a:buClr>
              <a:buSzPts val="1100"/>
              <a:buChar char="-"/>
            </a:pPr>
            <a:r>
              <a:rPr lang="en">
                <a:solidFill>
                  <a:srgbClr val="292929"/>
                </a:solidFill>
                <a:highlight>
                  <a:srgbClr val="FFFFFF"/>
                </a:highlight>
              </a:rPr>
              <a:t>Removing features - last step, there were some features that logically didn’t work. </a:t>
            </a:r>
            <a:endParaRPr>
              <a:solidFill>
                <a:srgbClr val="292929"/>
              </a:solidFill>
              <a:highlight>
                <a:srgbClr val="FFFFFF"/>
              </a:highlight>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770cb148e79ea9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770cb148e79ea9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Junaid</a:t>
            </a:r>
          </a:p>
          <a:p>
            <a:pPr marL="0" lvl="0" indent="0" algn="l" rtl="0">
              <a:spcBef>
                <a:spcPts val="0"/>
              </a:spcBef>
              <a:spcAft>
                <a:spcPts val="0"/>
              </a:spcAft>
              <a:buNone/>
            </a:pPr>
            <a:endParaRPr lang="en" b="1" dirty="0"/>
          </a:p>
          <a:p>
            <a:pPr marL="0" lvl="0" indent="0" algn="l" rtl="0">
              <a:spcBef>
                <a:spcPts val="0"/>
              </a:spcBef>
              <a:spcAft>
                <a:spcPts val="0"/>
              </a:spcAft>
              <a:buNone/>
            </a:pPr>
            <a:r>
              <a:rPr lang="en" b="0" dirty="0"/>
              <a:t>Discuss the deployment process </a:t>
            </a:r>
            <a:endParaRPr b="0"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36770cb148e79ea9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36770cb148e79ea9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Mike</a:t>
            </a:r>
            <a:endParaRPr b="1"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6770cb148e79ea9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6770cb148e79ea9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Mike</a:t>
            </a:r>
          </a:p>
          <a:p>
            <a:pPr marL="0" lvl="0" indent="0" algn="l" rtl="0">
              <a:spcBef>
                <a:spcPts val="0"/>
              </a:spcBef>
              <a:spcAft>
                <a:spcPts val="0"/>
              </a:spcAft>
              <a:buNone/>
            </a:pPr>
            <a:endParaRPr lang="en" b="1"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dirty="0"/>
              <a:t>Takeaways, limitations, possible next iterations</a:t>
            </a:r>
          </a:p>
          <a:p>
            <a:pPr marL="0" lvl="0" indent="0" algn="l" rtl="0">
              <a:spcBef>
                <a:spcPts val="0"/>
              </a:spcBef>
              <a:spcAft>
                <a:spcPts val="0"/>
              </a:spcAft>
              <a:buNone/>
            </a:pPr>
            <a:endParaRPr b="1"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ctrTitle"/>
          </p:nvPr>
        </p:nvSpPr>
        <p:spPr>
          <a:xfrm>
            <a:off x="1313259" y="975589"/>
            <a:ext cx="6517482" cy="1881910"/>
          </a:xfrm>
        </p:spPr>
        <p:txBody>
          <a:bodyPr anchor="b">
            <a:normAutofit/>
          </a:bodyPr>
          <a:lstStyle>
            <a:lvl1pPr algn="ctr">
              <a:defRPr sz="3600"/>
            </a:lvl1pPr>
          </a:lstStyle>
          <a:p>
            <a:r>
              <a:rPr lang="en-US"/>
              <a:t>Click to edit Master title style</a:t>
            </a:r>
            <a:endParaRPr lang="en-US" dirty="0"/>
          </a:p>
        </p:txBody>
      </p:sp>
      <p:sp>
        <p:nvSpPr>
          <p:cNvPr id="3" name="Subtitle 2"/>
          <p:cNvSpPr>
            <a:spLocks noGrp="1"/>
          </p:cNvSpPr>
          <p:nvPr>
            <p:ph type="subTitle" idx="1"/>
          </p:nvPr>
        </p:nvSpPr>
        <p:spPr>
          <a:xfrm>
            <a:off x="1313259" y="2914651"/>
            <a:ext cx="6517482" cy="1028699"/>
          </a:xfrm>
        </p:spPr>
        <p:txBody>
          <a:bodyPr>
            <a:normAutofit/>
          </a:bodyPr>
          <a:lstStyle>
            <a:lvl1pPr marL="0" indent="0" algn="ctr">
              <a:buNone/>
              <a:defRPr sz="1650">
                <a:solidFill>
                  <a:schemeClr val="bg1">
                    <a:lumMod val="50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585336390"/>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46" y="3217030"/>
            <a:ext cx="7773324" cy="608708"/>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88558" y="523696"/>
            <a:ext cx="7366899" cy="2410602"/>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31" y="3831546"/>
            <a:ext cx="7773339" cy="511854"/>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12/11/21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22996812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457200"/>
            <a:ext cx="7773339" cy="2570434"/>
          </a:xfrm>
        </p:spPr>
        <p:txBody>
          <a:bodyPr anchor="ctr"/>
          <a:lstStyle>
            <a:lvl1pPr algn="ct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31" y="3153616"/>
            <a:ext cx="7773339" cy="1189785"/>
          </a:xfrm>
        </p:spPr>
        <p:txBody>
          <a:bodyPr anchor="ct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12/11/21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03195637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1084659" y="457200"/>
            <a:ext cx="6977064" cy="2244678"/>
          </a:xfrm>
        </p:spPr>
        <p:txBody>
          <a:bodyPr anchor="ctr"/>
          <a:lstStyle>
            <a:lvl1pPr>
              <a:defRPr sz="2400"/>
            </a:lvl1pPr>
          </a:lstStyle>
          <a:p>
            <a:r>
              <a:rPr lang="en-US"/>
              <a:t>Click to edit Master title style</a:t>
            </a:r>
            <a:endParaRPr lang="en-US" dirty="0"/>
          </a:p>
        </p:txBody>
      </p:sp>
      <p:sp>
        <p:nvSpPr>
          <p:cNvPr id="12" name="Text Placeholder 3"/>
          <p:cNvSpPr>
            <a:spLocks noGrp="1"/>
          </p:cNvSpPr>
          <p:nvPr>
            <p:ph type="body" sz="half" idx="13"/>
          </p:nvPr>
        </p:nvSpPr>
        <p:spPr>
          <a:xfrm>
            <a:off x="1290484" y="2707524"/>
            <a:ext cx="6564224" cy="446091"/>
          </a:xfrm>
        </p:spPr>
        <p:txBody>
          <a:bodyPr anchor="t">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4" name="Text Placeholder 3"/>
          <p:cNvSpPr>
            <a:spLocks noGrp="1"/>
          </p:cNvSpPr>
          <p:nvPr>
            <p:ph type="body" sz="half" idx="2"/>
          </p:nvPr>
        </p:nvSpPr>
        <p:spPr>
          <a:xfrm>
            <a:off x="685331" y="3279597"/>
            <a:ext cx="7773339" cy="1065790"/>
          </a:xfrm>
        </p:spPr>
        <p:txBody>
          <a:bodyPr anchor="ctr">
            <a:normAutofit/>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12/11/21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3" name="TextBox 12"/>
          <p:cNvSpPr txBox="1"/>
          <p:nvPr/>
        </p:nvSpPr>
        <p:spPr>
          <a:xfrm>
            <a:off x="751116" y="565625"/>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4" name="TextBox 13"/>
          <p:cNvSpPr txBox="1"/>
          <p:nvPr/>
        </p:nvSpPr>
        <p:spPr>
          <a:xfrm>
            <a:off x="7918169" y="2245184"/>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59715194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1604041"/>
            <a:ext cx="7773339" cy="1883876"/>
          </a:xfrm>
        </p:spPr>
        <p:txBody>
          <a:bodyPr anchor="b"/>
          <a:lstStyle>
            <a:lvl1pPr algn="ct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31" y="3496751"/>
            <a:ext cx="7773339" cy="855483"/>
          </a:xfrm>
        </p:spPr>
        <p:txBody>
          <a:bodyPr anchor="t"/>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12/11/21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96994147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5" name="Title 1"/>
          <p:cNvSpPr>
            <a:spLocks noGrp="1"/>
          </p:cNvSpPr>
          <p:nvPr>
            <p:ph type="title"/>
          </p:nvPr>
        </p:nvSpPr>
        <p:spPr>
          <a:xfrm>
            <a:off x="685331" y="457200"/>
            <a:ext cx="7773339" cy="1203821"/>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331" y="1775320"/>
            <a:ext cx="2474232" cy="432197"/>
          </a:xfrm>
        </p:spPr>
        <p:txBody>
          <a:bodyPr anchor="b">
            <a:noAutofit/>
          </a:bodyPr>
          <a:lstStyle>
            <a:lvl1pPr marL="0" indent="0" algn="ctr">
              <a:lnSpc>
                <a:spcPct val="85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3"/>
          <p:cNvSpPr>
            <a:spLocks noGrp="1"/>
          </p:cNvSpPr>
          <p:nvPr>
            <p:ph type="body" sz="half" idx="15"/>
          </p:nvPr>
        </p:nvSpPr>
        <p:spPr>
          <a:xfrm>
            <a:off x="685331" y="2207517"/>
            <a:ext cx="2474232" cy="213588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Text Placeholder 4"/>
          <p:cNvSpPr>
            <a:spLocks noGrp="1"/>
          </p:cNvSpPr>
          <p:nvPr>
            <p:ph type="body" sz="quarter" idx="3"/>
          </p:nvPr>
        </p:nvSpPr>
        <p:spPr>
          <a:xfrm>
            <a:off x="3339292" y="1775320"/>
            <a:ext cx="2468641" cy="432197"/>
          </a:xfrm>
        </p:spPr>
        <p:txBody>
          <a:bodyPr anchor="b">
            <a:noAutofit/>
          </a:bodyPr>
          <a:lstStyle>
            <a:lvl1pPr marL="0" indent="0" algn="ctr">
              <a:lnSpc>
                <a:spcPct val="85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0" name="Text Placeholder 3"/>
          <p:cNvSpPr>
            <a:spLocks noGrp="1"/>
          </p:cNvSpPr>
          <p:nvPr>
            <p:ph type="body" sz="half" idx="16"/>
          </p:nvPr>
        </p:nvSpPr>
        <p:spPr>
          <a:xfrm>
            <a:off x="3331012" y="2207517"/>
            <a:ext cx="2477513" cy="213588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4"/>
          <p:cNvSpPr>
            <a:spLocks noGrp="1"/>
          </p:cNvSpPr>
          <p:nvPr>
            <p:ph type="body" sz="quarter" idx="13"/>
          </p:nvPr>
        </p:nvSpPr>
        <p:spPr>
          <a:xfrm>
            <a:off x="5979974" y="1775320"/>
            <a:ext cx="2478696" cy="432197"/>
          </a:xfrm>
        </p:spPr>
        <p:txBody>
          <a:bodyPr anchor="b">
            <a:noAutofit/>
          </a:bodyPr>
          <a:lstStyle>
            <a:lvl1pPr marL="0" indent="0" algn="ctr">
              <a:lnSpc>
                <a:spcPct val="85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Text Placeholder 3"/>
          <p:cNvSpPr>
            <a:spLocks noGrp="1"/>
          </p:cNvSpPr>
          <p:nvPr>
            <p:ph type="body" sz="half" idx="17"/>
          </p:nvPr>
        </p:nvSpPr>
        <p:spPr>
          <a:xfrm>
            <a:off x="5979974" y="2207517"/>
            <a:ext cx="2478696" cy="213588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12/11/21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478695113"/>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0" name="Title 1"/>
          <p:cNvSpPr>
            <a:spLocks noGrp="1"/>
          </p:cNvSpPr>
          <p:nvPr>
            <p:ph type="title"/>
          </p:nvPr>
        </p:nvSpPr>
        <p:spPr>
          <a:xfrm>
            <a:off x="685331" y="458079"/>
            <a:ext cx="7773339" cy="120294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5331" y="3153615"/>
            <a:ext cx="2472307" cy="432197"/>
          </a:xfrm>
        </p:spPr>
        <p:txBody>
          <a:bodyPr anchor="b">
            <a:noAutofit/>
          </a:bodyPr>
          <a:lstStyle>
            <a:lvl1pPr marL="0" indent="0" algn="ctr">
              <a:lnSpc>
                <a:spcPct val="85000"/>
              </a:lnSpc>
              <a:buNone/>
              <a:defRPr sz="16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Picture Placeholder 2"/>
          <p:cNvSpPr>
            <a:spLocks noGrp="1" noChangeAspect="1"/>
          </p:cNvSpPr>
          <p:nvPr>
            <p:ph type="pic" idx="15"/>
          </p:nvPr>
        </p:nvSpPr>
        <p:spPr>
          <a:xfrm>
            <a:off x="685331" y="1775320"/>
            <a:ext cx="2472307" cy="1143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1" name="Text Placeholder 3"/>
          <p:cNvSpPr>
            <a:spLocks noGrp="1"/>
          </p:cNvSpPr>
          <p:nvPr>
            <p:ph type="body" sz="half" idx="18"/>
          </p:nvPr>
        </p:nvSpPr>
        <p:spPr>
          <a:xfrm>
            <a:off x="685331" y="3585811"/>
            <a:ext cx="2472307" cy="75758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2" name="Text Placeholder 4"/>
          <p:cNvSpPr>
            <a:spLocks noGrp="1"/>
          </p:cNvSpPr>
          <p:nvPr>
            <p:ph type="body" sz="quarter" idx="3"/>
          </p:nvPr>
        </p:nvSpPr>
        <p:spPr>
          <a:xfrm>
            <a:off x="3332069" y="3153615"/>
            <a:ext cx="2476371" cy="432197"/>
          </a:xfrm>
        </p:spPr>
        <p:txBody>
          <a:bodyPr anchor="b">
            <a:noAutofit/>
          </a:bodyPr>
          <a:lstStyle>
            <a:lvl1pPr marL="0" indent="0" algn="ctr">
              <a:lnSpc>
                <a:spcPct val="85000"/>
              </a:lnSpc>
              <a:buNone/>
              <a:defRPr sz="16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3" name="Picture Placeholder 2"/>
          <p:cNvSpPr>
            <a:spLocks noGrp="1" noChangeAspect="1"/>
          </p:cNvSpPr>
          <p:nvPr>
            <p:ph type="pic" idx="21"/>
          </p:nvPr>
        </p:nvSpPr>
        <p:spPr>
          <a:xfrm>
            <a:off x="3331011" y="1775320"/>
            <a:ext cx="2477514" cy="1143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19"/>
          </p:nvPr>
        </p:nvSpPr>
        <p:spPr>
          <a:xfrm>
            <a:off x="3331011" y="3585811"/>
            <a:ext cx="2477514" cy="75758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5" name="Text Placeholder 4"/>
          <p:cNvSpPr>
            <a:spLocks noGrp="1"/>
          </p:cNvSpPr>
          <p:nvPr>
            <p:ph type="body" sz="quarter" idx="13"/>
          </p:nvPr>
        </p:nvSpPr>
        <p:spPr>
          <a:xfrm>
            <a:off x="5979974" y="3153615"/>
            <a:ext cx="2475511" cy="432197"/>
          </a:xfrm>
        </p:spPr>
        <p:txBody>
          <a:bodyPr anchor="b">
            <a:noAutofit/>
          </a:bodyPr>
          <a:lstStyle>
            <a:lvl1pPr marL="0" indent="0" algn="ctr">
              <a:lnSpc>
                <a:spcPct val="85000"/>
              </a:lnSpc>
              <a:buNone/>
              <a:defRPr sz="16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6" name="Picture Placeholder 2"/>
          <p:cNvSpPr>
            <a:spLocks noGrp="1" noChangeAspect="1"/>
          </p:cNvSpPr>
          <p:nvPr>
            <p:ph type="pic" idx="22"/>
          </p:nvPr>
        </p:nvSpPr>
        <p:spPr>
          <a:xfrm>
            <a:off x="5979974" y="1775320"/>
            <a:ext cx="2478696" cy="1143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7" name="Text Placeholder 3"/>
          <p:cNvSpPr>
            <a:spLocks noGrp="1"/>
          </p:cNvSpPr>
          <p:nvPr>
            <p:ph type="body" sz="half" idx="20"/>
          </p:nvPr>
        </p:nvSpPr>
        <p:spPr>
          <a:xfrm>
            <a:off x="5979880" y="3585809"/>
            <a:ext cx="2478790" cy="757591"/>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12/11/21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20308504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331" y="1775320"/>
            <a:ext cx="7773339" cy="25680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754245364"/>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Vertical Title 1"/>
          <p:cNvSpPr>
            <a:spLocks noGrp="1"/>
          </p:cNvSpPr>
          <p:nvPr>
            <p:ph type="title" orient="vert"/>
          </p:nvPr>
        </p:nvSpPr>
        <p:spPr>
          <a:xfrm>
            <a:off x="6543675" y="457201"/>
            <a:ext cx="1914995" cy="38861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331" y="457201"/>
            <a:ext cx="5744043" cy="38861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115962816"/>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8769342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330" y="1775320"/>
            <a:ext cx="7772870" cy="2568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202655825"/>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621423"/>
            <a:ext cx="7763814" cy="2052614"/>
          </a:xfrm>
        </p:spPr>
        <p:txBody>
          <a:bodyPr anchor="b">
            <a:normAutofit/>
          </a:bodyPr>
          <a:lstStyle>
            <a:lvl1pPr>
              <a:defRPr sz="3000"/>
            </a:lvl1pPr>
          </a:lstStyle>
          <a:p>
            <a:r>
              <a:rPr lang="en-US"/>
              <a:t>Click to edit Master title style</a:t>
            </a:r>
            <a:endParaRPr lang="en-US" dirty="0"/>
          </a:p>
        </p:txBody>
      </p:sp>
      <p:sp>
        <p:nvSpPr>
          <p:cNvPr id="3" name="Text Placeholder 2"/>
          <p:cNvSpPr>
            <a:spLocks noGrp="1"/>
          </p:cNvSpPr>
          <p:nvPr>
            <p:ph type="body" idx="1"/>
          </p:nvPr>
        </p:nvSpPr>
        <p:spPr>
          <a:xfrm>
            <a:off x="685331" y="2743093"/>
            <a:ext cx="7763814" cy="1026137"/>
          </a:xfrm>
        </p:spPr>
        <p:txBody>
          <a:bodyPr>
            <a:normAutofit/>
          </a:bodyPr>
          <a:lstStyle>
            <a:lvl1pPr marL="0" indent="0" algn="ctr">
              <a:buNone/>
              <a:defRPr sz="1500">
                <a:solidFill>
                  <a:schemeClr val="bg1">
                    <a:lumMod val="50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01866573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Title 1"/>
          <p:cNvSpPr>
            <a:spLocks noGrp="1"/>
          </p:cNvSpPr>
          <p:nvPr>
            <p:ph type="title"/>
          </p:nvPr>
        </p:nvSpPr>
        <p:spPr>
          <a:xfrm>
            <a:off x="685332" y="463888"/>
            <a:ext cx="7773338" cy="1197133"/>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330" y="1775320"/>
            <a:ext cx="3829520" cy="2568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4629150" y="1775320"/>
            <a:ext cx="3829050" cy="2568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12/11/21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1946207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Title 1"/>
          <p:cNvSpPr>
            <a:spLocks noGrp="1"/>
          </p:cNvSpPr>
          <p:nvPr>
            <p:ph type="title"/>
          </p:nvPr>
        </p:nvSpPr>
        <p:spPr>
          <a:xfrm>
            <a:off x="685332" y="463888"/>
            <a:ext cx="7773338" cy="119713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59746" y="1778263"/>
            <a:ext cx="3655106" cy="509996"/>
          </a:xfrm>
        </p:spPr>
        <p:txBody>
          <a:bodyPr anchor="b">
            <a:noAutofit/>
          </a:bodyPr>
          <a:lstStyle>
            <a:lvl1pPr marL="0" indent="0">
              <a:lnSpc>
                <a:spcPct val="85000"/>
              </a:lnSpc>
              <a:buNone/>
              <a:defRPr sz="19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Content Placeholder 3"/>
          <p:cNvSpPr>
            <a:spLocks noGrp="1"/>
          </p:cNvSpPr>
          <p:nvPr>
            <p:ph sz="quarter" idx="13"/>
          </p:nvPr>
        </p:nvSpPr>
        <p:spPr>
          <a:xfrm>
            <a:off x="685331" y="2288260"/>
            <a:ext cx="3829520" cy="20551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97317" y="1778263"/>
            <a:ext cx="3661353" cy="509996"/>
          </a:xfrm>
        </p:spPr>
        <p:txBody>
          <a:bodyPr anchor="b">
            <a:noAutofit/>
          </a:bodyPr>
          <a:lstStyle>
            <a:lvl1pPr marL="0" indent="0">
              <a:lnSpc>
                <a:spcPct val="85000"/>
              </a:lnSpc>
              <a:buNone/>
              <a:defRPr sz="19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3" name="Content Placeholder 5"/>
          <p:cNvSpPr>
            <a:spLocks noGrp="1"/>
          </p:cNvSpPr>
          <p:nvPr>
            <p:ph sz="quarter" idx="14"/>
          </p:nvPr>
        </p:nvSpPr>
        <p:spPr>
          <a:xfrm>
            <a:off x="4629150" y="2288260"/>
            <a:ext cx="3829051" cy="20551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12/11/21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95024949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12/11/21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71246240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smtClean="0"/>
              <a:pPr/>
              <a:t>12/11/21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9116612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457200"/>
            <a:ext cx="2951766" cy="1517439"/>
          </a:xfrm>
        </p:spPr>
        <p:txBody>
          <a:bodyPr anchor="b"/>
          <a:lstStyle>
            <a:lvl1pPr algn="ctr">
              <a:defRPr sz="2400"/>
            </a:lvl1pPr>
          </a:lstStyle>
          <a:p>
            <a:r>
              <a:rPr lang="en-US"/>
              <a:t>Click to edit Master title style</a:t>
            </a:r>
            <a:endParaRPr lang="en-US" dirty="0"/>
          </a:p>
        </p:txBody>
      </p:sp>
      <p:sp>
        <p:nvSpPr>
          <p:cNvPr id="10" name="Content Placeholder 2"/>
          <p:cNvSpPr>
            <a:spLocks noGrp="1"/>
          </p:cNvSpPr>
          <p:nvPr>
            <p:ph sz="quarter" idx="13"/>
          </p:nvPr>
        </p:nvSpPr>
        <p:spPr>
          <a:xfrm>
            <a:off x="3808547" y="457201"/>
            <a:ext cx="4650122" cy="38861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331" y="1974639"/>
            <a:ext cx="2951767" cy="2368761"/>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12/11/21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408125749"/>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457200"/>
            <a:ext cx="4451227" cy="1517441"/>
          </a:xfrm>
        </p:spPr>
        <p:txBody>
          <a:bodyPr anchor="b"/>
          <a:lstStyle>
            <a:lvl1pPr algn="ct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68602" y="457201"/>
            <a:ext cx="2441519" cy="38862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46" y="1974639"/>
            <a:ext cx="4451212" cy="2368760"/>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12/11/21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43168277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1" y="-1"/>
            <a:ext cx="9144002" cy="51435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685332" y="463888"/>
            <a:ext cx="7773338" cy="119713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331" y="1775320"/>
            <a:ext cx="7773339" cy="256808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59053" y="4412457"/>
            <a:ext cx="2057400" cy="273844"/>
          </a:xfrm>
          <a:prstGeom prst="rect">
            <a:avLst/>
          </a:prstGeom>
        </p:spPr>
        <p:txBody>
          <a:bodyPr vert="horz" lIns="91440" tIns="45720" rIns="91440" bIns="45720" rtlCol="0" anchor="ctr"/>
          <a:lstStyle>
            <a:lvl1pPr algn="r">
              <a:defRPr sz="750">
                <a:solidFill>
                  <a:schemeClr val="tx1"/>
                </a:solidFill>
              </a:defRPr>
            </a:lvl1pPr>
          </a:lstStyle>
          <a:p>
            <a:fld id="{B61BEF0D-F0BB-DE4B-95CE-6DB70DBA9567}" type="datetimeFigureOut">
              <a:rPr lang="en-US" smtClean="0"/>
              <a:pPr/>
              <a:t>12/11/21</a:t>
            </a:fld>
            <a:endParaRPr lang="en-US" dirty="0"/>
          </a:p>
        </p:txBody>
      </p:sp>
      <p:sp>
        <p:nvSpPr>
          <p:cNvPr id="5" name="Footer Placeholder 4"/>
          <p:cNvSpPr>
            <a:spLocks noGrp="1"/>
          </p:cNvSpPr>
          <p:nvPr>
            <p:ph type="ftr" sz="quarter" idx="3"/>
          </p:nvPr>
        </p:nvSpPr>
        <p:spPr>
          <a:xfrm>
            <a:off x="685331" y="4412457"/>
            <a:ext cx="5004665" cy="273844"/>
          </a:xfrm>
          <a:prstGeom prst="rect">
            <a:avLst/>
          </a:prstGeom>
        </p:spPr>
        <p:txBody>
          <a:bodyPr vert="horz" lIns="91440" tIns="45720" rIns="91440" bIns="45720" rtlCol="0" anchor="ctr"/>
          <a:lstStyle>
            <a:lvl1pPr algn="l">
              <a:defRPr sz="750">
                <a:solidFill>
                  <a:schemeClr val="tx1"/>
                </a:solidFill>
              </a:defRPr>
            </a:lvl1pPr>
          </a:lstStyle>
          <a:p>
            <a:endParaRPr lang="en-US" dirty="0"/>
          </a:p>
        </p:txBody>
      </p:sp>
      <p:sp>
        <p:nvSpPr>
          <p:cNvPr id="6" name="Slide Number Placeholder 5"/>
          <p:cNvSpPr>
            <a:spLocks noGrp="1"/>
          </p:cNvSpPr>
          <p:nvPr>
            <p:ph type="sldNum" sz="quarter" idx="4"/>
          </p:nvPr>
        </p:nvSpPr>
        <p:spPr>
          <a:xfrm>
            <a:off x="7885509" y="4412457"/>
            <a:ext cx="573161" cy="273844"/>
          </a:xfrm>
          <a:prstGeom prst="rect">
            <a:avLst/>
          </a:prstGeom>
        </p:spPr>
        <p:txBody>
          <a:bodyPr vert="horz" lIns="91440" tIns="45720" rIns="91440" bIns="45720" rtlCol="0" anchor="ctr"/>
          <a:lstStyle>
            <a:lvl1pPr algn="r">
              <a:defRPr sz="750">
                <a:solidFill>
                  <a:schemeClr val="tx1"/>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531608236"/>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 id="2147483713" r:id="rId15"/>
    <p:sldLayoutId id="2147483714" r:id="rId16"/>
    <p:sldLayoutId id="2147483715" r:id="rId17"/>
    <p:sldLayoutId id="2147483716" r:id="rId18"/>
  </p:sldLayoutIdLst>
  <p:hf sldNum="0" hdr="0" ftr="0" dt="0"/>
  <p:txStyles>
    <p:titleStyle>
      <a:lvl1pPr algn="ctr" defTabSz="685800" rtl="0" eaLnBrk="1" latinLnBrk="0" hangingPunct="1">
        <a:lnSpc>
          <a:spcPct val="90000"/>
        </a:lnSpc>
        <a:spcBef>
          <a:spcPct val="0"/>
        </a:spcBef>
        <a:buNone/>
        <a:defRPr sz="2700" kern="1200" cap="all" baseline="0">
          <a:solidFill>
            <a:schemeClr val="tx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tx1"/>
        </a:buClr>
        <a:buFont typeface="Arial" panose="020B0604020202020204" pitchFamily="34" charset="0"/>
        <a:buChar char="•"/>
        <a:defRPr sz="1500" kern="1200" cap="all" baseline="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tx1"/>
        </a:buClr>
        <a:buFont typeface="Arial" panose="020B0604020202020204" pitchFamily="34" charset="0"/>
        <a:buChar char="•"/>
        <a:defRPr sz="1350" kern="1200" cap="all" baseline="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tx1"/>
        </a:buClr>
        <a:buFont typeface="Arial" panose="020B0604020202020204" pitchFamily="34" charset="0"/>
        <a:buChar char="•"/>
        <a:defRPr sz="1200" kern="1200" cap="all" baseline="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jfif"/><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10.jfif"/><Relationship Id="rId2" Type="http://schemas.openxmlformats.org/officeDocument/2006/relationships/notesSlide" Target="../notesSlides/notesSlide3.xml"/><Relationship Id="rId1" Type="http://schemas.openxmlformats.org/officeDocument/2006/relationships/slideLayout" Target="../slideLayouts/slideLayout1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8.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8.xml"/><Relationship Id="rId4" Type="http://schemas.openxmlformats.org/officeDocument/2006/relationships/image" Target="../media/image13.jfif"/></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8.xml"/><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8.xml"/><Relationship Id="rId5" Type="http://schemas.openxmlformats.org/officeDocument/2006/relationships/image" Target="../media/image17.jpe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8.jfif"/><Relationship Id="rId2" Type="http://schemas.openxmlformats.org/officeDocument/2006/relationships/notesSlide" Target="../notesSlides/notesSlide9.xml"/><Relationship Id="rId1" Type="http://schemas.openxmlformats.org/officeDocument/2006/relationships/slideLayout" Target="../slideLayouts/slideLayout18.xml"/><Relationship Id="rId5" Type="http://schemas.openxmlformats.org/officeDocument/2006/relationships/image" Target="../media/image20.jp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Predicting MLB Pitching</a:t>
            </a:r>
            <a:endParaRPr/>
          </a:p>
        </p:txBody>
      </p:sp>
      <p:sp>
        <p:nvSpPr>
          <p:cNvPr id="55" name="Google Shape;55;p13"/>
          <p:cNvSpPr txBox="1">
            <a:spLocks noGrp="1"/>
          </p:cNvSpPr>
          <p:nvPr>
            <p:ph type="subTitle" idx="1"/>
          </p:nvPr>
        </p:nvSpPr>
        <p:spPr>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1200">
                <a:solidFill>
                  <a:srgbClr val="24292F"/>
                </a:solidFill>
                <a:highlight>
                  <a:srgbClr val="FFFFFF"/>
                </a:highlight>
              </a:rPr>
              <a:t>Schaefer Shaughnessy, Greg Behnke, Michael Sorensen &amp; Junaid Dawood</a:t>
            </a:r>
            <a:endParaRPr sz="1200">
              <a:solidFill>
                <a:srgbClr val="24292F"/>
              </a:solidFill>
              <a:highlight>
                <a:srgbClr val="FFFFFF"/>
              </a:highlight>
            </a:endParaRPr>
          </a:p>
          <a:p>
            <a:pPr marL="0" lvl="0" indent="0" algn="ctr" rtl="0">
              <a:spcBef>
                <a:spcPts val="0"/>
              </a:spcBef>
              <a:spcAft>
                <a:spcPts val="0"/>
              </a:spcAft>
              <a:buNone/>
            </a:pPr>
            <a:r>
              <a:rPr lang="en" sz="1200">
                <a:solidFill>
                  <a:srgbClr val="24292F"/>
                </a:solidFill>
                <a:highlight>
                  <a:srgbClr val="FFFFFF"/>
                </a:highlight>
              </a:rPr>
              <a:t>NU Data Science Boot Camp 2021</a:t>
            </a:r>
            <a:endParaRPr sz="1200">
              <a:solidFill>
                <a:srgbClr val="24292F"/>
              </a:solidFill>
              <a:highlight>
                <a:srgbClr val="FFFFFF"/>
              </a:highlight>
            </a:endParaRPr>
          </a:p>
        </p:txBody>
      </p:sp>
      <p:pic>
        <p:nvPicPr>
          <p:cNvPr id="3" name="Picture 2">
            <a:extLst>
              <a:ext uri="{FF2B5EF4-FFF2-40B4-BE49-F238E27FC236}">
                <a16:creationId xmlns:a16="http://schemas.microsoft.com/office/drawing/2014/main" id="{76BB3471-F477-4DAA-8F8E-04FCF2875ECA}"/>
              </a:ext>
            </a:extLst>
          </p:cNvPr>
          <p:cNvPicPr>
            <a:picLocks noChangeAspect="1"/>
          </p:cNvPicPr>
          <p:nvPr/>
        </p:nvPicPr>
        <p:blipFill>
          <a:blip r:embed="rId3"/>
          <a:stretch>
            <a:fillRect/>
          </a:stretch>
        </p:blipFill>
        <p:spPr>
          <a:xfrm>
            <a:off x="3295520" y="1155848"/>
            <a:ext cx="1879813" cy="101509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Background</a:t>
            </a:r>
            <a:endParaRPr/>
          </a:p>
        </p:txBody>
      </p:sp>
      <p:sp>
        <p:nvSpPr>
          <p:cNvPr id="61" name="Google Shape;61;p14"/>
          <p:cNvSpPr txBox="1">
            <a:spLocks noGrp="1"/>
          </p:cNvSpPr>
          <p:nvPr>
            <p:ph type="body"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Idea:</a:t>
            </a:r>
            <a:endParaRPr dirty="0"/>
          </a:p>
          <a:p>
            <a:pPr>
              <a:spcBef>
                <a:spcPts val="1200"/>
              </a:spcBef>
            </a:pPr>
            <a:r>
              <a:rPr lang="en" dirty="0"/>
              <a:t>What would it be like to evaluate sports through a data lens? </a:t>
            </a:r>
            <a:endParaRPr dirty="0"/>
          </a:p>
          <a:p>
            <a:r>
              <a:rPr lang="en" dirty="0"/>
              <a:t>Could we build a prediction model that would allow a user to scout pitchers?</a:t>
            </a:r>
            <a:endParaRPr dirty="0"/>
          </a:p>
          <a:p>
            <a:pPr marL="0" lvl="0" indent="0" algn="l" rtl="0">
              <a:spcBef>
                <a:spcPts val="1200"/>
              </a:spcBef>
              <a:spcAft>
                <a:spcPts val="0"/>
              </a:spcAft>
              <a:buNone/>
            </a:pPr>
            <a:r>
              <a:rPr lang="en" dirty="0"/>
              <a:t>Outcomes: </a:t>
            </a:r>
            <a:endParaRPr dirty="0"/>
          </a:p>
          <a:p>
            <a:pPr marL="457200" lvl="0" indent="-342900" algn="l" rtl="0">
              <a:spcBef>
                <a:spcPts val="1200"/>
              </a:spcBef>
              <a:spcAft>
                <a:spcPts val="0"/>
              </a:spcAft>
              <a:buSzPts val="1800"/>
              <a:buChar char="●"/>
            </a:pPr>
            <a:r>
              <a:rPr lang="en" dirty="0"/>
              <a:t>Professionals - predict ERA and outs made by pitchers in the coming 2022 season</a:t>
            </a:r>
            <a:endParaRPr dirty="0"/>
          </a:p>
          <a:p>
            <a:pPr marL="457200" lvl="0" indent="-342900" algn="l" rtl="0">
              <a:spcBef>
                <a:spcPts val="0"/>
              </a:spcBef>
              <a:spcAft>
                <a:spcPts val="0"/>
              </a:spcAft>
              <a:buSzPts val="1800"/>
              <a:buChar char="●"/>
            </a:pPr>
            <a:r>
              <a:rPr lang="en" dirty="0"/>
              <a:t>Prospects - predict their most comparable MLB counterpart</a:t>
            </a:r>
            <a:endParaRPr dirty="0"/>
          </a:p>
        </p:txBody>
      </p:sp>
      <p:pic>
        <p:nvPicPr>
          <p:cNvPr id="3" name="Picture 2">
            <a:extLst>
              <a:ext uri="{FF2B5EF4-FFF2-40B4-BE49-F238E27FC236}">
                <a16:creationId xmlns:a16="http://schemas.microsoft.com/office/drawing/2014/main" id="{A690218D-EA3C-402E-A9A9-52F9197FE91F}"/>
              </a:ext>
            </a:extLst>
          </p:cNvPr>
          <p:cNvPicPr>
            <a:picLocks noChangeAspect="1"/>
          </p:cNvPicPr>
          <p:nvPr/>
        </p:nvPicPr>
        <p:blipFill>
          <a:blip r:embed="rId3"/>
          <a:stretch>
            <a:fillRect/>
          </a:stretch>
        </p:blipFill>
        <p:spPr>
          <a:xfrm>
            <a:off x="6281130" y="268713"/>
            <a:ext cx="1588373" cy="117006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Tools Used</a:t>
            </a:r>
            <a:endParaRPr dirty="0"/>
          </a:p>
        </p:txBody>
      </p:sp>
      <p:sp>
        <p:nvSpPr>
          <p:cNvPr id="67" name="Google Shape;67;p15"/>
          <p:cNvSpPr txBox="1">
            <a:spLocks noGrp="1"/>
          </p:cNvSpPr>
          <p:nvPr>
            <p:ph type="body" idx="1"/>
          </p:nvPr>
        </p:nvSpPr>
        <p:spPr>
          <a:xfrm>
            <a:off x="311700" y="1152475"/>
            <a:ext cx="5742364"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a:t>Pandas - data wrangling</a:t>
            </a:r>
            <a:endParaRPr dirty="0"/>
          </a:p>
          <a:p>
            <a:pPr marL="457200" lvl="0" indent="-342900" algn="l" rtl="0">
              <a:spcBef>
                <a:spcPts val="0"/>
              </a:spcBef>
              <a:spcAft>
                <a:spcPts val="0"/>
              </a:spcAft>
              <a:buSzPts val="1800"/>
              <a:buChar char="●"/>
            </a:pPr>
            <a:r>
              <a:rPr lang="en" dirty="0"/>
              <a:t>SK Learn, Tensorflow &amp; Keras - prediction models</a:t>
            </a:r>
            <a:endParaRPr dirty="0"/>
          </a:p>
          <a:p>
            <a:pPr marL="457200" lvl="0" indent="-342900" algn="l" rtl="0">
              <a:spcBef>
                <a:spcPts val="0"/>
              </a:spcBef>
              <a:spcAft>
                <a:spcPts val="0"/>
              </a:spcAft>
              <a:buSzPts val="1800"/>
              <a:buChar char="●"/>
            </a:pPr>
            <a:r>
              <a:rPr lang="en" dirty="0"/>
              <a:t>D3, HTML/CSS/Bootstrap - front end</a:t>
            </a:r>
            <a:endParaRPr dirty="0"/>
          </a:p>
          <a:p>
            <a:pPr marL="457200" lvl="0" indent="-342900" algn="l" rtl="0">
              <a:spcBef>
                <a:spcPts val="0"/>
              </a:spcBef>
              <a:spcAft>
                <a:spcPts val="0"/>
              </a:spcAft>
              <a:buSzPts val="1800"/>
              <a:buChar char="●"/>
            </a:pPr>
            <a:r>
              <a:rPr lang="en" dirty="0"/>
              <a:t>Heroku - deployment</a:t>
            </a:r>
            <a:endParaRPr dirty="0"/>
          </a:p>
          <a:p>
            <a:pPr marL="457200" lvl="0" indent="-342900" algn="l" rtl="0">
              <a:spcBef>
                <a:spcPts val="0"/>
              </a:spcBef>
              <a:spcAft>
                <a:spcPts val="0"/>
              </a:spcAft>
              <a:buSzPts val="1800"/>
              <a:buChar char="●"/>
            </a:pPr>
            <a:endParaRPr dirty="0"/>
          </a:p>
        </p:txBody>
      </p:sp>
      <p:pic>
        <p:nvPicPr>
          <p:cNvPr id="3" name="Picture 2">
            <a:extLst>
              <a:ext uri="{FF2B5EF4-FFF2-40B4-BE49-F238E27FC236}">
                <a16:creationId xmlns:a16="http://schemas.microsoft.com/office/drawing/2014/main" id="{87C1348D-E923-45A1-B0AA-B0D16701EFE0}"/>
              </a:ext>
            </a:extLst>
          </p:cNvPr>
          <p:cNvPicPr>
            <a:picLocks noChangeAspect="1"/>
          </p:cNvPicPr>
          <p:nvPr/>
        </p:nvPicPr>
        <p:blipFill>
          <a:blip r:embed="rId3"/>
          <a:stretch>
            <a:fillRect/>
          </a:stretch>
        </p:blipFill>
        <p:spPr>
          <a:xfrm>
            <a:off x="6054064" y="1188548"/>
            <a:ext cx="1737515" cy="738444"/>
          </a:xfrm>
          <a:prstGeom prst="rect">
            <a:avLst/>
          </a:prstGeom>
        </p:spPr>
      </p:pic>
      <p:pic>
        <p:nvPicPr>
          <p:cNvPr id="5" name="Picture 4">
            <a:extLst>
              <a:ext uri="{FF2B5EF4-FFF2-40B4-BE49-F238E27FC236}">
                <a16:creationId xmlns:a16="http://schemas.microsoft.com/office/drawing/2014/main" id="{179B03DE-C05C-4C51-8CFC-4F63800651D0}"/>
              </a:ext>
            </a:extLst>
          </p:cNvPr>
          <p:cNvPicPr>
            <a:picLocks noChangeAspect="1"/>
          </p:cNvPicPr>
          <p:nvPr/>
        </p:nvPicPr>
        <p:blipFill>
          <a:blip r:embed="rId4"/>
          <a:stretch>
            <a:fillRect/>
          </a:stretch>
        </p:blipFill>
        <p:spPr>
          <a:xfrm>
            <a:off x="4248223" y="3954952"/>
            <a:ext cx="1917552" cy="1033974"/>
          </a:xfrm>
          <a:prstGeom prst="rect">
            <a:avLst/>
          </a:prstGeom>
        </p:spPr>
      </p:pic>
      <p:pic>
        <p:nvPicPr>
          <p:cNvPr id="7" name="Picture 6">
            <a:extLst>
              <a:ext uri="{FF2B5EF4-FFF2-40B4-BE49-F238E27FC236}">
                <a16:creationId xmlns:a16="http://schemas.microsoft.com/office/drawing/2014/main" id="{91850E93-1DFE-44D9-BFFF-6BCB7F45599F}"/>
              </a:ext>
            </a:extLst>
          </p:cNvPr>
          <p:cNvPicPr>
            <a:picLocks noChangeAspect="1"/>
          </p:cNvPicPr>
          <p:nvPr/>
        </p:nvPicPr>
        <p:blipFill>
          <a:blip r:embed="rId5"/>
          <a:stretch>
            <a:fillRect/>
          </a:stretch>
        </p:blipFill>
        <p:spPr>
          <a:xfrm>
            <a:off x="3777270" y="2217823"/>
            <a:ext cx="1394325" cy="986994"/>
          </a:xfrm>
          <a:prstGeom prst="rect">
            <a:avLst/>
          </a:prstGeom>
        </p:spPr>
      </p:pic>
      <p:pic>
        <p:nvPicPr>
          <p:cNvPr id="9" name="Picture 8">
            <a:extLst>
              <a:ext uri="{FF2B5EF4-FFF2-40B4-BE49-F238E27FC236}">
                <a16:creationId xmlns:a16="http://schemas.microsoft.com/office/drawing/2014/main" id="{F970CE08-83E8-41AC-AE43-80535078C681}"/>
              </a:ext>
            </a:extLst>
          </p:cNvPr>
          <p:cNvPicPr>
            <a:picLocks noChangeAspect="1"/>
          </p:cNvPicPr>
          <p:nvPr/>
        </p:nvPicPr>
        <p:blipFill>
          <a:blip r:embed="rId6"/>
          <a:stretch>
            <a:fillRect/>
          </a:stretch>
        </p:blipFill>
        <p:spPr>
          <a:xfrm>
            <a:off x="712625" y="3202707"/>
            <a:ext cx="1761358" cy="743232"/>
          </a:xfrm>
          <a:prstGeom prst="rect">
            <a:avLst/>
          </a:prstGeom>
        </p:spPr>
      </p:pic>
      <p:pic>
        <p:nvPicPr>
          <p:cNvPr id="11" name="Picture 10">
            <a:extLst>
              <a:ext uri="{FF2B5EF4-FFF2-40B4-BE49-F238E27FC236}">
                <a16:creationId xmlns:a16="http://schemas.microsoft.com/office/drawing/2014/main" id="{20E8493C-FCBA-4FA3-8531-79B22C7D2641}"/>
              </a:ext>
            </a:extLst>
          </p:cNvPr>
          <p:cNvPicPr>
            <a:picLocks noChangeAspect="1"/>
          </p:cNvPicPr>
          <p:nvPr/>
        </p:nvPicPr>
        <p:blipFill>
          <a:blip r:embed="rId7"/>
          <a:stretch>
            <a:fillRect/>
          </a:stretch>
        </p:blipFill>
        <p:spPr>
          <a:xfrm>
            <a:off x="6968464" y="2860675"/>
            <a:ext cx="1219935" cy="97692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Data/ETL	</a:t>
            </a:r>
            <a:endParaRPr/>
          </a:p>
        </p:txBody>
      </p:sp>
      <p:sp>
        <p:nvSpPr>
          <p:cNvPr id="73" name="Google Shape;73;p16"/>
          <p:cNvSpPr txBox="1">
            <a:spLocks noGrp="1"/>
          </p:cNvSpPr>
          <p:nvPr>
            <p:ph type="body" idx="1"/>
          </p:nvPr>
        </p:nvSpPr>
        <p:spPr>
          <a:xfrm>
            <a:off x="482200" y="1109200"/>
            <a:ext cx="3981300" cy="3416400"/>
          </a:xfrm>
          <a:prstGeom prst="rect">
            <a:avLst/>
          </a:prstGeom>
        </p:spPr>
        <p:txBody>
          <a:bodyPr spcFirstLastPara="1" wrap="square" lIns="91425" tIns="91425" rIns="91425" bIns="91425" anchor="t" anchorCtr="0">
            <a:normAutofit/>
          </a:bodyPr>
          <a:lstStyle/>
          <a:p>
            <a:r>
              <a:rPr lang="en" dirty="0"/>
              <a:t>Ton of publicy available data</a:t>
            </a:r>
          </a:p>
          <a:p>
            <a:r>
              <a:rPr lang="en" dirty="0"/>
              <a:t>Feature selection was the Main task</a:t>
            </a:r>
          </a:p>
          <a:p>
            <a:r>
              <a:rPr lang="en" dirty="0"/>
              <a:t>Downloaded csv files</a:t>
            </a:r>
          </a:p>
          <a:p>
            <a:r>
              <a:rPr lang="en" dirty="0"/>
              <a:t>F</a:t>
            </a:r>
            <a:r>
              <a:rPr lang="en-US" dirty="0"/>
              <a:t>o</a:t>
            </a:r>
            <a:r>
              <a:rPr lang="en" dirty="0"/>
              <a:t>rmatted using Pandas</a:t>
            </a:r>
            <a:endParaRPr dirty="0"/>
          </a:p>
          <a:p>
            <a:pPr marL="457200" lvl="0" indent="-342900" algn="l" rtl="0">
              <a:spcBef>
                <a:spcPts val="0"/>
              </a:spcBef>
              <a:spcAft>
                <a:spcPts val="0"/>
              </a:spcAft>
              <a:buSzPts val="1800"/>
              <a:buChar char="●"/>
            </a:pPr>
            <a:endParaRPr dirty="0"/>
          </a:p>
        </p:txBody>
      </p:sp>
      <p:pic>
        <p:nvPicPr>
          <p:cNvPr id="74" name="Google Shape;74;p16"/>
          <p:cNvPicPr preferRelativeResize="0"/>
          <p:nvPr/>
        </p:nvPicPr>
        <p:blipFill>
          <a:blip r:embed="rId3">
            <a:alphaModFix/>
          </a:blip>
          <a:stretch>
            <a:fillRect/>
          </a:stretch>
        </p:blipFill>
        <p:spPr>
          <a:xfrm>
            <a:off x="2810744" y="2437401"/>
            <a:ext cx="4479473" cy="2179674"/>
          </a:xfrm>
          <a:prstGeom prst="rect">
            <a:avLst/>
          </a:prstGeom>
          <a:noFill/>
          <a:ln>
            <a:noFill/>
          </a:ln>
        </p:spPr>
      </p:pic>
      <p:sp>
        <p:nvSpPr>
          <p:cNvPr id="2" name="TextBox 1">
            <a:extLst>
              <a:ext uri="{FF2B5EF4-FFF2-40B4-BE49-F238E27FC236}">
                <a16:creationId xmlns:a16="http://schemas.microsoft.com/office/drawing/2014/main" id="{0214D220-E8B3-4236-A0ED-B041DF497F22}"/>
              </a:ext>
            </a:extLst>
          </p:cNvPr>
          <p:cNvSpPr txBox="1"/>
          <p:nvPr/>
        </p:nvSpPr>
        <p:spPr>
          <a:xfrm>
            <a:off x="6052088" y="4889584"/>
            <a:ext cx="3463871" cy="253916"/>
          </a:xfrm>
          <a:prstGeom prst="rect">
            <a:avLst/>
          </a:prstGeom>
          <a:noFill/>
        </p:spPr>
        <p:txBody>
          <a:bodyPr wrap="square" rtlCol="0">
            <a:spAutoFit/>
          </a:bodyPr>
          <a:lstStyle/>
          <a:p>
            <a:r>
              <a:rPr lang="en-US" sz="1050" dirty="0"/>
              <a:t>Data source: </a:t>
            </a:r>
            <a:r>
              <a:rPr lang="en-US" sz="1050" i="1" dirty="0"/>
              <a:t>https://baseballsavant.mlb.com/#</a:t>
            </a:r>
          </a:p>
        </p:txBody>
      </p:sp>
      <p:pic>
        <p:nvPicPr>
          <p:cNvPr id="6" name="Picture 5">
            <a:extLst>
              <a:ext uri="{FF2B5EF4-FFF2-40B4-BE49-F238E27FC236}">
                <a16:creationId xmlns:a16="http://schemas.microsoft.com/office/drawing/2014/main" id="{7CD25107-127A-4461-9006-04FDC124C9F2}"/>
              </a:ext>
            </a:extLst>
          </p:cNvPr>
          <p:cNvPicPr>
            <a:picLocks noChangeAspect="1"/>
          </p:cNvPicPr>
          <p:nvPr/>
        </p:nvPicPr>
        <p:blipFill>
          <a:blip r:embed="rId4"/>
          <a:stretch>
            <a:fillRect/>
          </a:stretch>
        </p:blipFill>
        <p:spPr>
          <a:xfrm>
            <a:off x="6532094" y="796737"/>
            <a:ext cx="1394325" cy="98699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Model fitting - most similar player model</a:t>
            </a:r>
            <a:endParaRPr dirty="0"/>
          </a:p>
        </p:txBody>
      </p:sp>
      <p:sp>
        <p:nvSpPr>
          <p:cNvPr id="80" name="Google Shape;80;p17"/>
          <p:cNvSpPr txBox="1">
            <a:spLocks noGrp="1"/>
          </p:cNvSpPr>
          <p:nvPr>
            <p:ph type="body" idx="1"/>
          </p:nvPr>
        </p:nvSpPr>
        <p:spPr>
          <a:xfrm>
            <a:off x="311700" y="1152475"/>
            <a:ext cx="6321575" cy="3416400"/>
          </a:xfrm>
          <a:prstGeom prst="rect">
            <a:avLst/>
          </a:prstGeom>
        </p:spPr>
        <p:txBody>
          <a:bodyPr spcFirstLastPara="1" wrap="square" lIns="91425" tIns="91425" rIns="91425" bIns="91425" anchor="t" anchorCtr="0">
            <a:normAutofit/>
          </a:bodyPr>
          <a:lstStyle/>
          <a:p>
            <a:pPr>
              <a:lnSpc>
                <a:spcPct val="140000"/>
              </a:lnSpc>
            </a:pPr>
            <a:r>
              <a:rPr lang="en-US" sz="1900" dirty="0"/>
              <a:t>How could we predict prospect performance in the MLB?</a:t>
            </a:r>
          </a:p>
          <a:p>
            <a:pPr>
              <a:lnSpc>
                <a:spcPct val="140000"/>
              </a:lnSpc>
            </a:pPr>
            <a:r>
              <a:rPr lang="en-US" sz="1900" dirty="0"/>
              <a:t>Cosine Similarities model to approximate the prospect’s MLB equivalent</a:t>
            </a:r>
          </a:p>
          <a:p>
            <a:pPr>
              <a:lnSpc>
                <a:spcPct val="140000"/>
              </a:lnSpc>
            </a:pPr>
            <a:r>
              <a:rPr lang="en-US" sz="1900" dirty="0"/>
              <a:t>Used the match to backfill data for Outs and ERA prediction model </a:t>
            </a:r>
          </a:p>
          <a:p>
            <a:pPr marL="285750" indent="-285750"/>
            <a:endParaRPr dirty="0"/>
          </a:p>
          <a:p>
            <a:pPr marL="0" lvl="0" indent="0" algn="l" rtl="0">
              <a:spcBef>
                <a:spcPts val="1200"/>
              </a:spcBef>
              <a:spcAft>
                <a:spcPts val="1200"/>
              </a:spcAft>
              <a:buNone/>
            </a:pPr>
            <a:endParaRPr lang="en" dirty="0"/>
          </a:p>
          <a:p>
            <a:pPr marL="0" lvl="0" indent="0" algn="l" rtl="0">
              <a:spcBef>
                <a:spcPts val="1200"/>
              </a:spcBef>
              <a:spcAft>
                <a:spcPts val="1200"/>
              </a:spcAft>
              <a:buNone/>
            </a:pPr>
            <a:endParaRPr lang="en" dirty="0"/>
          </a:p>
        </p:txBody>
      </p:sp>
      <p:pic>
        <p:nvPicPr>
          <p:cNvPr id="3" name="Picture 2">
            <a:extLst>
              <a:ext uri="{FF2B5EF4-FFF2-40B4-BE49-F238E27FC236}">
                <a16:creationId xmlns:a16="http://schemas.microsoft.com/office/drawing/2014/main" id="{2DC29EAA-8549-4F57-9829-527F283F6C5A}"/>
              </a:ext>
            </a:extLst>
          </p:cNvPr>
          <p:cNvPicPr>
            <a:picLocks noChangeAspect="1"/>
          </p:cNvPicPr>
          <p:nvPr/>
        </p:nvPicPr>
        <p:blipFill>
          <a:blip r:embed="rId3"/>
          <a:stretch>
            <a:fillRect/>
          </a:stretch>
        </p:blipFill>
        <p:spPr>
          <a:xfrm>
            <a:off x="6040463" y="3243020"/>
            <a:ext cx="2560807" cy="1700803"/>
          </a:xfrm>
          <a:prstGeom prst="rect">
            <a:avLst/>
          </a:prstGeom>
        </p:spPr>
      </p:pic>
      <p:pic>
        <p:nvPicPr>
          <p:cNvPr id="5" name="Picture 4">
            <a:extLst>
              <a:ext uri="{FF2B5EF4-FFF2-40B4-BE49-F238E27FC236}">
                <a16:creationId xmlns:a16="http://schemas.microsoft.com/office/drawing/2014/main" id="{8AD758D6-1D47-47B9-8506-CBBE22C55428}"/>
              </a:ext>
            </a:extLst>
          </p:cNvPr>
          <p:cNvPicPr>
            <a:picLocks noChangeAspect="1"/>
          </p:cNvPicPr>
          <p:nvPr/>
        </p:nvPicPr>
        <p:blipFill>
          <a:blip r:embed="rId4"/>
          <a:stretch>
            <a:fillRect/>
          </a:stretch>
        </p:blipFill>
        <p:spPr>
          <a:xfrm>
            <a:off x="6675895" y="1084154"/>
            <a:ext cx="1794009" cy="119383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8"/>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Model Fitting - ERA and Outs Deep Learning Model </a:t>
            </a:r>
            <a:endParaRPr/>
          </a:p>
        </p:txBody>
      </p:sp>
      <p:sp>
        <p:nvSpPr>
          <p:cNvPr id="86" name="Google Shape;86;p18"/>
          <p:cNvSpPr txBox="1">
            <a:spLocks noGrp="1"/>
          </p:cNvSpPr>
          <p:nvPr>
            <p:ph type="body" idx="1"/>
          </p:nvPr>
        </p:nvSpPr>
        <p:spPr>
          <a:xfrm>
            <a:off x="311700" y="1152475"/>
            <a:ext cx="3791700" cy="3333600"/>
          </a:xfrm>
          <a:prstGeom prst="rect">
            <a:avLst/>
          </a:prstGeom>
        </p:spPr>
        <p:txBody>
          <a:bodyPr spcFirstLastPara="1" wrap="square" lIns="91425" tIns="91425" rIns="91425" bIns="91425" anchor="t" anchorCtr="0">
            <a:normAutofit/>
          </a:bodyPr>
          <a:lstStyle/>
          <a:p>
            <a:pPr lvl="0"/>
            <a:r>
              <a:rPr lang="en" sz="1300" dirty="0"/>
              <a:t>Deep Learning model - regression</a:t>
            </a:r>
          </a:p>
          <a:p>
            <a:pPr lvl="0"/>
            <a:r>
              <a:rPr lang="en" sz="1300" dirty="0"/>
              <a:t>“Levers” = epochs, units, # layers, dropout rate</a:t>
            </a:r>
            <a:endParaRPr sz="1300" dirty="0"/>
          </a:p>
          <a:p>
            <a:pPr lvl="0"/>
            <a:r>
              <a:rPr lang="en" sz="1300" dirty="0"/>
              <a:t>Validation split</a:t>
            </a:r>
            <a:endParaRPr sz="1300" dirty="0"/>
          </a:p>
          <a:p>
            <a:pPr lvl="0"/>
            <a:r>
              <a:rPr lang="en" sz="1300" dirty="0"/>
              <a:t>Collinearity </a:t>
            </a:r>
            <a:endParaRPr sz="1300" dirty="0"/>
          </a:p>
          <a:p>
            <a:pPr lvl="0"/>
            <a:r>
              <a:rPr lang="en" sz="1300" dirty="0"/>
              <a:t>Dropout layer </a:t>
            </a:r>
            <a:endParaRPr sz="1300" dirty="0"/>
          </a:p>
          <a:p>
            <a:pPr lvl="0"/>
            <a:r>
              <a:rPr lang="en" sz="1300" dirty="0"/>
              <a:t>Removing features</a:t>
            </a:r>
            <a:endParaRPr sz="1300" dirty="0"/>
          </a:p>
        </p:txBody>
      </p:sp>
      <p:sp>
        <p:nvSpPr>
          <p:cNvPr id="87" name="Google Shape;87;p18"/>
          <p:cNvSpPr txBox="1"/>
          <p:nvPr/>
        </p:nvSpPr>
        <p:spPr>
          <a:xfrm>
            <a:off x="5012000" y="1152475"/>
            <a:ext cx="3820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pic>
        <p:nvPicPr>
          <p:cNvPr id="88" name="Google Shape;88;p18"/>
          <p:cNvPicPr preferRelativeResize="0"/>
          <p:nvPr/>
        </p:nvPicPr>
        <p:blipFill rotWithShape="1">
          <a:blip r:embed="rId3">
            <a:alphaModFix/>
          </a:blip>
          <a:srcRect t="1874"/>
          <a:stretch/>
        </p:blipFill>
        <p:spPr>
          <a:xfrm>
            <a:off x="767125" y="2983313"/>
            <a:ext cx="2880850" cy="1715162"/>
          </a:xfrm>
          <a:prstGeom prst="rect">
            <a:avLst/>
          </a:prstGeom>
          <a:noFill/>
          <a:ln>
            <a:noFill/>
          </a:ln>
        </p:spPr>
      </p:pic>
      <p:pic>
        <p:nvPicPr>
          <p:cNvPr id="3" name="Picture 2">
            <a:extLst>
              <a:ext uri="{FF2B5EF4-FFF2-40B4-BE49-F238E27FC236}">
                <a16:creationId xmlns:a16="http://schemas.microsoft.com/office/drawing/2014/main" id="{DD32D9C2-C323-4756-ABE6-A1F58F9BC504}"/>
              </a:ext>
            </a:extLst>
          </p:cNvPr>
          <p:cNvPicPr>
            <a:picLocks noChangeAspect="1"/>
          </p:cNvPicPr>
          <p:nvPr/>
        </p:nvPicPr>
        <p:blipFill>
          <a:blip r:embed="rId4"/>
          <a:stretch>
            <a:fillRect/>
          </a:stretch>
        </p:blipFill>
        <p:spPr>
          <a:xfrm>
            <a:off x="4674174" y="1471013"/>
            <a:ext cx="4298198" cy="1016466"/>
          </a:xfrm>
          <a:prstGeom prst="rect">
            <a:avLst/>
          </a:prstGeom>
        </p:spPr>
      </p:pic>
      <p:sp>
        <p:nvSpPr>
          <p:cNvPr id="4" name="TextBox 3">
            <a:extLst>
              <a:ext uri="{FF2B5EF4-FFF2-40B4-BE49-F238E27FC236}">
                <a16:creationId xmlns:a16="http://schemas.microsoft.com/office/drawing/2014/main" id="{5A642E27-8BF6-413A-BE1C-27E24E370915}"/>
              </a:ext>
            </a:extLst>
          </p:cNvPr>
          <p:cNvSpPr txBox="1"/>
          <p:nvPr/>
        </p:nvSpPr>
        <p:spPr>
          <a:xfrm>
            <a:off x="4707954" y="1167909"/>
            <a:ext cx="1375474" cy="369332"/>
          </a:xfrm>
          <a:prstGeom prst="rect">
            <a:avLst/>
          </a:prstGeom>
          <a:noFill/>
        </p:spPr>
        <p:txBody>
          <a:bodyPr wrap="square" rtlCol="0">
            <a:spAutoFit/>
          </a:bodyPr>
          <a:lstStyle/>
          <a:p>
            <a:r>
              <a:rPr lang="en-US" dirty="0"/>
              <a:t>ERA Model</a:t>
            </a:r>
          </a:p>
        </p:txBody>
      </p:sp>
      <p:pic>
        <p:nvPicPr>
          <p:cNvPr id="6" name="Picture 5">
            <a:extLst>
              <a:ext uri="{FF2B5EF4-FFF2-40B4-BE49-F238E27FC236}">
                <a16:creationId xmlns:a16="http://schemas.microsoft.com/office/drawing/2014/main" id="{326C3218-CC26-443C-A581-58EA119F7203}"/>
              </a:ext>
            </a:extLst>
          </p:cNvPr>
          <p:cNvPicPr>
            <a:picLocks noChangeAspect="1"/>
          </p:cNvPicPr>
          <p:nvPr/>
        </p:nvPicPr>
        <p:blipFill>
          <a:blip r:embed="rId5"/>
          <a:stretch>
            <a:fillRect/>
          </a:stretch>
        </p:blipFill>
        <p:spPr>
          <a:xfrm>
            <a:off x="4707954" y="3012415"/>
            <a:ext cx="3791701" cy="1552685"/>
          </a:xfrm>
          <a:prstGeom prst="rect">
            <a:avLst/>
          </a:prstGeom>
        </p:spPr>
      </p:pic>
      <p:sp>
        <p:nvSpPr>
          <p:cNvPr id="11" name="TextBox 10">
            <a:extLst>
              <a:ext uri="{FF2B5EF4-FFF2-40B4-BE49-F238E27FC236}">
                <a16:creationId xmlns:a16="http://schemas.microsoft.com/office/drawing/2014/main" id="{ABF198D5-C903-4C41-99EA-6D475ACD90A2}"/>
              </a:ext>
            </a:extLst>
          </p:cNvPr>
          <p:cNvSpPr txBox="1"/>
          <p:nvPr/>
        </p:nvSpPr>
        <p:spPr>
          <a:xfrm>
            <a:off x="4707954" y="2656022"/>
            <a:ext cx="1375474" cy="369332"/>
          </a:xfrm>
          <a:prstGeom prst="rect">
            <a:avLst/>
          </a:prstGeom>
          <a:noFill/>
        </p:spPr>
        <p:txBody>
          <a:bodyPr wrap="square" rtlCol="0">
            <a:spAutoFit/>
          </a:bodyPr>
          <a:lstStyle/>
          <a:p>
            <a:r>
              <a:rPr lang="en-US" dirty="0"/>
              <a:t>Outs Model</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Deployment/Hosting</a:t>
            </a:r>
            <a:endParaRPr dirty="0"/>
          </a:p>
        </p:txBody>
      </p:sp>
      <p:sp>
        <p:nvSpPr>
          <p:cNvPr id="94" name="Google Shape;94;p19"/>
          <p:cNvSpPr txBox="1">
            <a:spLocks noGrp="1"/>
          </p:cNvSpPr>
          <p:nvPr>
            <p:ph type="body"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dirty="0"/>
              <a:t>Walk through hosting process</a:t>
            </a:r>
            <a:endParaRPr dirty="0"/>
          </a:p>
        </p:txBody>
      </p:sp>
      <p:pic>
        <p:nvPicPr>
          <p:cNvPr id="4" name="Picture 3">
            <a:extLst>
              <a:ext uri="{FF2B5EF4-FFF2-40B4-BE49-F238E27FC236}">
                <a16:creationId xmlns:a16="http://schemas.microsoft.com/office/drawing/2014/main" id="{E35D96D8-63EB-4BF2-9EFE-B28DC9EAC260}"/>
              </a:ext>
            </a:extLst>
          </p:cNvPr>
          <p:cNvPicPr>
            <a:picLocks noChangeAspect="1"/>
          </p:cNvPicPr>
          <p:nvPr/>
        </p:nvPicPr>
        <p:blipFill>
          <a:blip r:embed="rId3"/>
          <a:stretch>
            <a:fillRect/>
          </a:stretch>
        </p:blipFill>
        <p:spPr>
          <a:xfrm>
            <a:off x="6578733" y="3825643"/>
            <a:ext cx="1761358" cy="74323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8"/>
        <p:cNvGrpSpPr/>
        <p:nvPr/>
      </p:nvGrpSpPr>
      <p:grpSpPr>
        <a:xfrm>
          <a:off x="0" y="0"/>
          <a:ext cx="0" cy="0"/>
          <a:chOff x="0" y="0"/>
          <a:chExt cx="0" cy="0"/>
        </a:xfrm>
      </p:grpSpPr>
      <p:pic>
        <p:nvPicPr>
          <p:cNvPr id="104" name="Picture 2">
            <a:extLst>
              <a:ext uri="{FF2B5EF4-FFF2-40B4-BE49-F238E27FC236}">
                <a16:creationId xmlns:a16="http://schemas.microsoft.com/office/drawing/2014/main" id="{22790EC5-ACA7-4536-8066-B60199F3C6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extLst>
              <a:ext uri="{28A0092B-C50C-407E-A947-70E740481C1C}">
                <a14:useLocalDpi xmlns:a14="http://schemas.microsoft.com/office/drawing/2010/main" val="0"/>
              </a:ext>
            </a:extLst>
          </a:blip>
          <a:srcRect/>
          <a:stretch>
            <a:fillRect/>
          </a:stretch>
        </p:blipFill>
        <p:spPr bwMode="auto">
          <a:xfrm>
            <a:off x="0" y="0"/>
            <a:ext cx="9144002" cy="5143500"/>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105">
            <a:extLst>
              <a:ext uri="{FF2B5EF4-FFF2-40B4-BE49-F238E27FC236}">
                <a16:creationId xmlns:a16="http://schemas.microsoft.com/office/drawing/2014/main" id="{CAD20AEA-7CAF-4A83-BE2E-EAF010B8B7F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useBgFill="1">
        <p:nvSpPr>
          <p:cNvPr id="108" name="Rectangle 107">
            <a:extLst>
              <a:ext uri="{FF2B5EF4-FFF2-40B4-BE49-F238E27FC236}">
                <a16:creationId xmlns:a16="http://schemas.microsoft.com/office/drawing/2014/main" id="{B40FCD49-2060-48B9-8212-8A5F1DF472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group of baseball players posing&#10;&#10;Description automatically generated with medium confidence">
            <a:extLst>
              <a:ext uri="{FF2B5EF4-FFF2-40B4-BE49-F238E27FC236}">
                <a16:creationId xmlns:a16="http://schemas.microsoft.com/office/drawing/2014/main" id="{FF39B39E-EF1B-3F4C-BAAB-D24660926EA7}"/>
              </a:ext>
            </a:extLst>
          </p:cNvPr>
          <p:cNvPicPr>
            <a:picLocks noChangeAspect="1"/>
          </p:cNvPicPr>
          <p:nvPr/>
        </p:nvPicPr>
        <p:blipFill rotWithShape="1">
          <a:blip r:embed="rId5">
            <a:alphaModFix amt="35000"/>
          </a:blip>
          <a:srcRect l="13642" r="14802"/>
          <a:stretch/>
        </p:blipFill>
        <p:spPr>
          <a:xfrm>
            <a:off x="20" y="10"/>
            <a:ext cx="9143980" cy="5143490"/>
          </a:xfrm>
          <a:prstGeom prst="rect">
            <a:avLst/>
          </a:prstGeom>
        </p:spPr>
      </p:pic>
      <p:pic>
        <p:nvPicPr>
          <p:cNvPr id="110" name="Picture 109">
            <a:extLst>
              <a:ext uri="{FF2B5EF4-FFF2-40B4-BE49-F238E27FC236}">
                <a16:creationId xmlns:a16="http://schemas.microsoft.com/office/drawing/2014/main" id="{83A45DCD-B5FB-4A86-88D2-91088C7FFC5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99" name="Google Shape;99;p20"/>
          <p:cNvSpPr txBox="1">
            <a:spLocks noGrp="1"/>
          </p:cNvSpPr>
          <p:nvPr>
            <p:ph type="title"/>
          </p:nvPr>
        </p:nvSpPr>
        <p:spPr>
          <a:xfrm>
            <a:off x="1313259" y="975588"/>
            <a:ext cx="6517482" cy="1881910"/>
          </a:xfrm>
          <a:prstGeom prst="rect">
            <a:avLst/>
          </a:prstGeom>
        </p:spPr>
        <p:txBody>
          <a:bodyPr spcFirstLastPara="1" vert="horz" lIns="91440" tIns="45720" rIns="91440" bIns="45720" rtlCol="0" anchor="b" anchorCtr="0">
            <a:normAutofit/>
          </a:bodyPr>
          <a:lstStyle/>
          <a:p>
            <a:pPr marL="0" lvl="0" indent="0" defTabSz="914400">
              <a:spcBef>
                <a:spcPct val="0"/>
              </a:spcBef>
              <a:spcAft>
                <a:spcPts val="0"/>
              </a:spcAft>
            </a:pPr>
            <a:r>
              <a:rPr lang="en-US" sz="4800" dirty="0"/>
              <a:t>Live demo</a:t>
            </a:r>
          </a:p>
        </p:txBody>
      </p:sp>
    </p:spTree>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1"/>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Conclusion</a:t>
            </a:r>
            <a:endParaRPr/>
          </a:p>
        </p:txBody>
      </p:sp>
      <p:sp>
        <p:nvSpPr>
          <p:cNvPr id="106" name="Google Shape;106;p21"/>
          <p:cNvSpPr txBox="1">
            <a:spLocks noGrp="1"/>
          </p:cNvSpPr>
          <p:nvPr>
            <p:ph type="body" idx="1"/>
          </p:nvPr>
        </p:nvSpPr>
        <p:spPr>
          <a:prstGeom prst="rect">
            <a:avLst/>
          </a:prstGeom>
        </p:spPr>
        <p:txBody>
          <a:bodyPr spcFirstLastPara="1" wrap="square" lIns="91425" tIns="91425" rIns="91425" bIns="91425" anchor="t" anchorCtr="0">
            <a:normAutofit/>
          </a:bodyPr>
          <a:lstStyle/>
          <a:p>
            <a:pPr marL="285750" indent="-285750">
              <a:spcAft>
                <a:spcPts val="1200"/>
              </a:spcAft>
            </a:pPr>
            <a:r>
              <a:rPr lang="en" dirty="0"/>
              <a:t>Data limitations for prospects</a:t>
            </a:r>
          </a:p>
          <a:p>
            <a:pPr marL="285750" indent="-285750">
              <a:spcAft>
                <a:spcPts val="1200"/>
              </a:spcAft>
            </a:pPr>
            <a:r>
              <a:rPr lang="en" dirty="0"/>
              <a:t>Time limitations for model fitting</a:t>
            </a:r>
          </a:p>
          <a:p>
            <a:pPr marL="285750" indent="-285750">
              <a:spcAft>
                <a:spcPts val="1200"/>
              </a:spcAft>
            </a:pPr>
            <a:r>
              <a:rPr lang="en" dirty="0"/>
              <a:t>Possible future project – focus in on pitch selection and specific pitching metrics (break, spin rates) to learn what translates most to outs</a:t>
            </a:r>
          </a:p>
          <a:p>
            <a:pPr marL="285750" indent="-285750">
              <a:spcAft>
                <a:spcPts val="1200"/>
              </a:spcAft>
            </a:pPr>
            <a:endParaRPr dirty="0"/>
          </a:p>
        </p:txBody>
      </p:sp>
      <p:pic>
        <p:nvPicPr>
          <p:cNvPr id="5" name="Picture 4">
            <a:extLst>
              <a:ext uri="{FF2B5EF4-FFF2-40B4-BE49-F238E27FC236}">
                <a16:creationId xmlns:a16="http://schemas.microsoft.com/office/drawing/2014/main" id="{1E389718-4DED-4512-AF4C-EFC8FE2BBAD3}"/>
              </a:ext>
            </a:extLst>
          </p:cNvPr>
          <p:cNvPicPr>
            <a:picLocks noChangeAspect="1"/>
          </p:cNvPicPr>
          <p:nvPr/>
        </p:nvPicPr>
        <p:blipFill>
          <a:blip r:embed="rId3"/>
          <a:stretch>
            <a:fillRect/>
          </a:stretch>
        </p:blipFill>
        <p:spPr>
          <a:xfrm>
            <a:off x="5804115" y="179279"/>
            <a:ext cx="1733549" cy="1804467"/>
          </a:xfrm>
          <a:prstGeom prst="rect">
            <a:avLst/>
          </a:prstGeom>
        </p:spPr>
      </p:pic>
      <p:pic>
        <p:nvPicPr>
          <p:cNvPr id="7" name="Picture 6">
            <a:extLst>
              <a:ext uri="{FF2B5EF4-FFF2-40B4-BE49-F238E27FC236}">
                <a16:creationId xmlns:a16="http://schemas.microsoft.com/office/drawing/2014/main" id="{ED8D005D-8444-4C3F-9124-13FDE303F6E9}"/>
              </a:ext>
            </a:extLst>
          </p:cNvPr>
          <p:cNvPicPr>
            <a:picLocks noChangeAspect="1"/>
          </p:cNvPicPr>
          <p:nvPr/>
        </p:nvPicPr>
        <p:blipFill>
          <a:blip r:embed="rId4"/>
          <a:stretch>
            <a:fillRect/>
          </a:stretch>
        </p:blipFill>
        <p:spPr>
          <a:xfrm>
            <a:off x="5197258" y="2670472"/>
            <a:ext cx="3058331" cy="2293749"/>
          </a:xfrm>
          <a:prstGeom prst="rect">
            <a:avLst/>
          </a:prstGeom>
        </p:spPr>
      </p:pic>
      <p:pic>
        <p:nvPicPr>
          <p:cNvPr id="9" name="Picture 8">
            <a:extLst>
              <a:ext uri="{FF2B5EF4-FFF2-40B4-BE49-F238E27FC236}">
                <a16:creationId xmlns:a16="http://schemas.microsoft.com/office/drawing/2014/main" id="{89683849-A611-4F5C-A792-CFE8D0621A6A}"/>
              </a:ext>
            </a:extLst>
          </p:cNvPr>
          <p:cNvPicPr>
            <a:picLocks noChangeAspect="1"/>
          </p:cNvPicPr>
          <p:nvPr/>
        </p:nvPicPr>
        <p:blipFill rotWithShape="1">
          <a:blip r:embed="rId5"/>
          <a:srcRect l="40169" t="29002" r="31696" b="30621"/>
          <a:stretch/>
        </p:blipFill>
        <p:spPr>
          <a:xfrm>
            <a:off x="2078826" y="3189606"/>
            <a:ext cx="1985604" cy="1602837"/>
          </a:xfrm>
          <a:prstGeom prst="rect">
            <a:avLst/>
          </a:prstGeom>
        </p:spPr>
      </p:pic>
    </p:spTree>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TM04033925[[fn=Droplet]]</Template>
  <TotalTime>11</TotalTime>
  <Words>925</Words>
  <Application>Microsoft Macintosh PowerPoint</Application>
  <PresentationFormat>On-screen Show (16:9)</PresentationFormat>
  <Paragraphs>81</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Tw Cen MT</vt:lpstr>
      <vt:lpstr>Droplet</vt:lpstr>
      <vt:lpstr>Predicting MLB Pitching</vt:lpstr>
      <vt:lpstr>Background</vt:lpstr>
      <vt:lpstr>Tools Used</vt:lpstr>
      <vt:lpstr>Data/ETL </vt:lpstr>
      <vt:lpstr>Model fitting - most similar player model</vt:lpstr>
      <vt:lpstr>Model Fitting - ERA and Outs Deep Learning Model </vt:lpstr>
      <vt:lpstr>Deployment/Hosting</vt:lpstr>
      <vt:lpstr>Live demo</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MLB Pitching</dc:title>
  <dc:creator>Schaefer Shaughnessy</dc:creator>
  <cp:lastModifiedBy>Michael Sorensen</cp:lastModifiedBy>
  <cp:revision>4</cp:revision>
  <dcterms:modified xsi:type="dcterms:W3CDTF">2021-12-11T09:36:43Z</dcterms:modified>
</cp:coreProperties>
</file>